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75" r:id="rId5"/>
    <p:sldId id="276" r:id="rId6"/>
    <p:sldId id="273" r:id="rId7"/>
    <p:sldId id="258" r:id="rId8"/>
    <p:sldId id="259" r:id="rId9"/>
    <p:sldId id="260" r:id="rId10"/>
    <p:sldId id="271" r:id="rId11"/>
    <p:sldId id="272" r:id="rId12"/>
    <p:sldId id="261" r:id="rId13"/>
    <p:sldId id="262" r:id="rId14"/>
    <p:sldId id="270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9E110-A0EF-4C06-BD2D-8464C48B8A4C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ADC94-E5BF-4E6E-BBBE-3DFCA8C26E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347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ADC94-E5BF-4E6E-BBBE-3DFCA8C26EB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07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09/04/62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.nhtsa.gov/nhtsa/Safety1nNum3ers/june2015/S1N_June15_ChangeTrafficSafety_3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206680" cy="1470025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Sukhumvit Set" pitchFamily="2" charset="-34"/>
                <a:cs typeface="Sukhumvit Set" pitchFamily="2" charset="-34"/>
              </a:rPr>
              <a:t>การประยุกต์ใช้ </a:t>
            </a:r>
            <a:r>
              <a:rPr lang="en-US" sz="4900" b="1" dirty="0" smtClean="0">
                <a:latin typeface="Sukhumvit Set" pitchFamily="2" charset="-34"/>
                <a:cs typeface="Sukhumvit Set" pitchFamily="2" charset="-34"/>
              </a:rPr>
              <a:t>Haddon’s matrix </a:t>
            </a:r>
            <a:r>
              <a:rPr lang="th-TH" b="1" dirty="0" smtClean="0">
                <a:latin typeface="Sukhumvit Set" pitchFamily="2" charset="-34"/>
                <a:cs typeface="Sukhumvit Set" pitchFamily="2" charset="-34"/>
              </a:rPr>
              <a:t>กับการสอบสวนอุบัติเหตุทางถนน</a:t>
            </a:r>
            <a:br>
              <a:rPr lang="th-TH" b="1" dirty="0" smtClean="0">
                <a:latin typeface="Sukhumvit Set" pitchFamily="2" charset="-34"/>
                <a:cs typeface="Sukhumvit Set" pitchFamily="2" charset="-34"/>
              </a:rPr>
            </a:br>
            <a:r>
              <a:rPr lang="th-TH" b="1" dirty="0" smtClean="0">
                <a:latin typeface="Sukhumvit Set" pitchFamily="2" charset="-34"/>
                <a:cs typeface="Sukhumvit Set" pitchFamily="2" charset="-34"/>
              </a:rPr>
              <a:t>เขตสุขภาพที่ </a:t>
            </a:r>
            <a:r>
              <a:rPr lang="en-US" b="1" dirty="0" smtClean="0">
                <a:latin typeface="Sukhumvit Set" pitchFamily="2" charset="-34"/>
                <a:cs typeface="Sukhumvit Set" pitchFamily="2" charset="-34"/>
              </a:rPr>
              <a:t>8</a:t>
            </a:r>
            <a:endParaRPr lang="th-TH" b="1" dirty="0">
              <a:latin typeface="Sukhumvit Set" pitchFamily="2" charset="-34"/>
              <a:cs typeface="Sukhumvit Set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95736" y="5733256"/>
            <a:ext cx="6400800" cy="960512"/>
          </a:xfrm>
        </p:spPr>
        <p:txBody>
          <a:bodyPr>
            <a:noAutofit/>
          </a:bodyPr>
          <a:lstStyle/>
          <a:p>
            <a:pPr algn="r"/>
            <a:r>
              <a:rPr lang="th-TH" sz="1800" dirty="0">
                <a:solidFill>
                  <a:schemeClr val="tx1"/>
                </a:solidFill>
                <a:latin typeface="Sukhumvit Set" pitchFamily="2" charset="-34"/>
                <a:ea typeface="+mj-ea"/>
                <a:cs typeface="Sukhumvit Set" pitchFamily="2" charset="-34"/>
              </a:rPr>
              <a:t>จักรี ศรีแสง</a:t>
            </a:r>
          </a:p>
          <a:p>
            <a:pPr algn="r"/>
            <a:r>
              <a:rPr lang="th-TH" sz="1800" dirty="0">
                <a:solidFill>
                  <a:schemeClr val="tx1"/>
                </a:solidFill>
                <a:latin typeface="Sukhumvit Set" pitchFamily="2" charset="-34"/>
                <a:ea typeface="+mj-ea"/>
                <a:cs typeface="Sukhumvit Set" pitchFamily="2" charset="-34"/>
              </a:rPr>
              <a:t>สำนักงานป้องกันควบคุมโรคที่ </a:t>
            </a:r>
            <a:r>
              <a:rPr lang="en-US" sz="1800" dirty="0">
                <a:solidFill>
                  <a:schemeClr val="tx1"/>
                </a:solidFill>
                <a:latin typeface="Sukhumvit Set" pitchFamily="2" charset="-34"/>
                <a:ea typeface="+mj-ea"/>
                <a:cs typeface="Sukhumvit Set" pitchFamily="2" charset="-34"/>
              </a:rPr>
              <a:t>8 </a:t>
            </a:r>
            <a:r>
              <a:rPr lang="th-TH" sz="1800" dirty="0">
                <a:solidFill>
                  <a:schemeClr val="tx1"/>
                </a:solidFill>
                <a:latin typeface="Sukhumvit Set" pitchFamily="2" charset="-34"/>
                <a:ea typeface="+mj-ea"/>
                <a:cs typeface="Sukhumvit Set" pitchFamily="2" charset="-34"/>
              </a:rPr>
              <a:t>จ.อุดรธานี</a:t>
            </a:r>
          </a:p>
        </p:txBody>
      </p:sp>
    </p:spTree>
    <p:extLst>
      <p:ext uri="{BB962C8B-B14F-4D97-AF65-F5344CB8AC3E}">
        <p14:creationId xmlns:p14="http://schemas.microsoft.com/office/powerpoint/2010/main" val="6620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addon Matrix with examples of safety efforts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3365"/>
            <a:ext cx="8229600" cy="55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195736" y="6608385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Source : https</a:t>
            </a:r>
            <a:r>
              <a:rPr lang="en-US" sz="1200" dirty="0">
                <a:hlinkClick r:id="rId3"/>
              </a:rPr>
              <a:t>://one.nhtsa.gov/nhtsa/Safety1nNum3ers/june2015/S1N_June15_ChangeTrafficSafety_3.html</a:t>
            </a:r>
            <a:endParaRPr lang="th-TH" sz="1200" dirty="0"/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56371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Sukhumvit Set" pitchFamily="2" charset="-34"/>
                <a:cs typeface="Sukhumvit Set" pitchFamily="2" charset="-34"/>
              </a:rPr>
              <a:t>Haddon’s matrix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203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71198" cy="498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นันทพร กลิ่นจันทร์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80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30555" r="19348" b="9525"/>
          <a:stretch/>
        </p:blipFill>
        <p:spPr bwMode="auto">
          <a:xfrm>
            <a:off x="251520" y="1340768"/>
            <a:ext cx="871964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562450" y="332656"/>
            <a:ext cx="8229600" cy="1143000"/>
          </a:xfrm>
        </p:spPr>
        <p:txBody>
          <a:bodyPr/>
          <a:lstStyle/>
          <a:p>
            <a:r>
              <a:rPr lang="en-US" dirty="0">
                <a:latin typeface="Sukhumvit Set" pitchFamily="2" charset="-34"/>
                <a:cs typeface="Sukhumvit Set" pitchFamily="2" charset="-34"/>
              </a:rPr>
              <a:t>Haddon’s matrix</a:t>
            </a:r>
            <a:endParaRPr lang="th-TH" dirty="0"/>
          </a:p>
        </p:txBody>
      </p:sp>
      <p:sp>
        <p:nvSpPr>
          <p:cNvPr id="8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0" y="6391869"/>
            <a:ext cx="8229600" cy="42150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th-TH" sz="1200" dirty="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dirty="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dirty="0" err="1" smtClean="0">
                <a:latin typeface="Sukhumvit Set" pitchFamily="2" charset="-34"/>
                <a:cs typeface="Sukhumvit Set" pitchFamily="2" charset="-34"/>
              </a:rPr>
              <a:t>นันท</a:t>
            </a:r>
            <a:r>
              <a:rPr lang="th-TH" sz="1200" dirty="0">
                <a:latin typeface="Sukhumvit Set" pitchFamily="2" charset="-34"/>
                <a:cs typeface="Sukhumvit Set" pitchFamily="2" charset="-34"/>
              </a:rPr>
              <a:t>พร กลิ่น</a:t>
            </a:r>
            <a:r>
              <a:rPr lang="th-TH" sz="1200" dirty="0" smtClean="0">
                <a:latin typeface="Sukhumvit Set" pitchFamily="2" charset="-34"/>
                <a:cs typeface="Sukhumvit Set" pitchFamily="2" charset="-34"/>
              </a:rPr>
              <a:t>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61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grpSp>
        <p:nvGrpSpPr>
          <p:cNvPr id="4" name="กลุ่ม 3"/>
          <p:cNvGrpSpPr/>
          <p:nvPr/>
        </p:nvGrpSpPr>
        <p:grpSpPr>
          <a:xfrm>
            <a:off x="118034" y="1822973"/>
            <a:ext cx="8844816" cy="4485990"/>
            <a:chOff x="118034" y="1822973"/>
            <a:chExt cx="8844816" cy="448599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9" t="30555" r="19348" b="57024"/>
            <a:stretch/>
          </p:blipFill>
          <p:spPr bwMode="auto">
            <a:xfrm>
              <a:off x="216429" y="1822973"/>
              <a:ext cx="8719647" cy="1029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60" t="35000" r="19124" b="22420"/>
            <a:stretch/>
          </p:blipFill>
          <p:spPr bwMode="auto">
            <a:xfrm>
              <a:off x="118034" y="2780928"/>
              <a:ext cx="8844816" cy="3528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56245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Sukhumvit Set" pitchFamily="2" charset="-34"/>
                <a:cs typeface="Sukhumvit Set" pitchFamily="2" charset="-34"/>
              </a:rPr>
              <a:t>Haddon’s matrix</a:t>
            </a:r>
            <a:endParaRPr lang="th-TH" dirty="0"/>
          </a:p>
        </p:txBody>
      </p:sp>
      <p:sp>
        <p:nvSpPr>
          <p:cNvPr id="10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นันทพร กลิ่นจันทร์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73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2450" y="476672"/>
            <a:ext cx="8229600" cy="11430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Sukhumvit Set" pitchFamily="2" charset="-34"/>
                <a:cs typeface="Sukhumvit Set" pitchFamily="2" charset="-34"/>
              </a:rPr>
              <a:t>ประโยชน์ของการใช้ </a:t>
            </a:r>
            <a:r>
              <a:rPr lang="en-US" sz="2800" b="1" dirty="0" smtClean="0">
                <a:latin typeface="Sukhumvit Set" pitchFamily="2" charset="-34"/>
                <a:cs typeface="Sukhumvit Set" pitchFamily="2" charset="-34"/>
              </a:rPr>
              <a:t>Haddon’s </a:t>
            </a:r>
            <a:r>
              <a:rPr lang="en-US" sz="2800" b="1" dirty="0">
                <a:latin typeface="Sukhumvit Set" pitchFamily="2" charset="-34"/>
                <a:cs typeface="Sukhumvit Set" pitchFamily="2" charset="-34"/>
              </a:rPr>
              <a:t>matrix</a:t>
            </a:r>
            <a:endParaRPr lang="th-TH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43254" r="15778" b="14286"/>
          <a:stretch/>
        </p:blipFill>
        <p:spPr bwMode="auto">
          <a:xfrm>
            <a:off x="395536" y="2060848"/>
            <a:ext cx="8563429" cy="310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นันทพร กลิ่นจันทร์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91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0201" y="404664"/>
            <a:ext cx="8229600" cy="1143000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Sukhumvit Set" pitchFamily="2" charset="-34"/>
                <a:cs typeface="Sukhumvit Set" pitchFamily="2" charset="-34"/>
              </a:rPr>
              <a:t>ตัวอย่างการใช้ </a:t>
            </a:r>
            <a:r>
              <a:rPr lang="en-US" sz="2400" b="1" dirty="0">
                <a:latin typeface="Sukhumvit Set" pitchFamily="2" charset="-34"/>
                <a:cs typeface="Sukhumvit Set" pitchFamily="2" charset="-34"/>
              </a:rPr>
              <a:t>Haddon’s </a:t>
            </a:r>
            <a:r>
              <a:rPr lang="en-US" sz="2400" b="1" dirty="0" smtClean="0">
                <a:latin typeface="Sukhumvit Set" pitchFamily="2" charset="-34"/>
                <a:cs typeface="Sukhumvit Set" pitchFamily="2" charset="-34"/>
              </a:rPr>
              <a:t>matrix</a:t>
            </a:r>
            <a:r>
              <a:rPr lang="th-TH" sz="2400" b="1" dirty="0" smtClean="0">
                <a:latin typeface="Sukhumvit Set" pitchFamily="2" charset="-34"/>
                <a:cs typeface="Sukhumvit Set" pitchFamily="2" charset="-34"/>
              </a:rPr>
              <a:t> ในการสอบสวนอุบัติเหตุ</a:t>
            </a:r>
            <a:br>
              <a:rPr lang="th-TH" sz="2400" b="1" dirty="0" smtClean="0">
                <a:latin typeface="Sukhumvit Set" pitchFamily="2" charset="-34"/>
                <a:cs typeface="Sukhumvit Set" pitchFamily="2" charset="-34"/>
              </a:rPr>
            </a:br>
            <a:r>
              <a:rPr lang="th-TH" sz="2400" b="1" dirty="0" smtClean="0">
                <a:latin typeface="Sukhumvit Set" pitchFamily="2" charset="-34"/>
                <a:cs typeface="Sukhumvit Set" pitchFamily="2" charset="-34"/>
              </a:rPr>
              <a:t>เหตุการณ์รถพยาบาลชนท้ายรถพ่วง จ.ตรัง</a:t>
            </a:r>
            <a:endParaRPr lang="th-TH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/>
          <a:stretch/>
        </p:blipFill>
        <p:spPr bwMode="auto">
          <a:xfrm>
            <a:off x="199526" y="1916832"/>
            <a:ext cx="8710951" cy="415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5436098" y="2996952"/>
            <a:ext cx="576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นันทพร กลิ่นจันทร์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35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6" y="1196752"/>
            <a:ext cx="8472031" cy="476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นันทพร กลิ่นจันทร์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57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092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นันทพร กลิ่นจันทร์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02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" y="908720"/>
            <a:ext cx="9231238" cy="51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นันทพร กลิ่นจันทร์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64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" y="980728"/>
            <a:ext cx="9093446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นันทพร กลิ่นจันทร์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64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William Haddon </a:t>
            </a:r>
            <a:r>
              <a:rPr lang="en-US" dirty="0" err="1"/>
              <a:t>Jr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(1926 - 1985) 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1201" y="6146648"/>
            <a:ext cx="8229600" cy="68093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first administrator of </a:t>
            </a:r>
            <a:r>
              <a:rPr lang="en-US" b="1" dirty="0" smtClean="0"/>
              <a:t> </a:t>
            </a:r>
            <a:r>
              <a:rPr lang="en-US" b="1" dirty="0"/>
              <a:t>the National Highway Traffic Safety Administration (NHTSA).</a:t>
            </a:r>
            <a:endParaRPr lang="th-TH" dirty="0"/>
          </a:p>
        </p:txBody>
      </p:sp>
      <p:pic>
        <p:nvPicPr>
          <p:cNvPr id="4" name="Picture 2" descr="http://www.iihs.org/media/47b2efe5-522e-49ac-a364-af79a818de51/xGb-mA/Status%20Report/36-07/Haddon.jpg?w=560&amp;action=f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42482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"/>
          <a:stretch/>
        </p:blipFill>
        <p:spPr bwMode="auto">
          <a:xfrm>
            <a:off x="107504" y="1124744"/>
            <a:ext cx="8837294" cy="481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นันทพร กลิ่นจันทร์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53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" y="907240"/>
            <a:ext cx="9121733" cy="512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นันทพร กลิ่นจันทร์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61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t="16539" r="39096" b="6250"/>
          <a:stretch/>
        </p:blipFill>
        <p:spPr bwMode="auto">
          <a:xfrm>
            <a:off x="251520" y="332656"/>
            <a:ext cx="8568952" cy="625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3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1421904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-</a:t>
            </a:r>
            <a:r>
              <a:rPr lang="en-US" sz="2000" dirty="0" smtClean="0"/>
              <a:t>Reported </a:t>
            </a:r>
            <a:r>
              <a:rPr lang="en-US" sz="2000" dirty="0"/>
              <a:t>road </a:t>
            </a:r>
            <a:r>
              <a:rPr lang="en-US" sz="2000" dirty="0" err="1"/>
              <a:t>trac</a:t>
            </a:r>
            <a:r>
              <a:rPr lang="en-US" sz="2000" dirty="0"/>
              <a:t> fatalities (2016) </a:t>
            </a:r>
            <a:r>
              <a:rPr lang="en-US" sz="2000" dirty="0" smtClean="0"/>
              <a:t>		</a:t>
            </a:r>
            <a:r>
              <a:rPr lang="en-US" sz="2000" b="1" dirty="0" smtClean="0"/>
              <a:t>21,745</a:t>
            </a:r>
            <a:r>
              <a:rPr lang="en-US" sz="2000" b="1" dirty="0"/>
              <a:t> b (79% M, 21% F)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-</a:t>
            </a:r>
            <a:r>
              <a:rPr lang="en-US" sz="2000" dirty="0" smtClean="0"/>
              <a:t>WHO </a:t>
            </a:r>
            <a:r>
              <a:rPr lang="en-US" sz="2000" dirty="0"/>
              <a:t>estimated road </a:t>
            </a:r>
            <a:r>
              <a:rPr lang="en-US" sz="2000" dirty="0" err="1"/>
              <a:t>trac</a:t>
            </a:r>
            <a:r>
              <a:rPr lang="en-US" sz="2000" dirty="0"/>
              <a:t> fatalities (2016) </a:t>
            </a:r>
            <a:r>
              <a:rPr lang="en-US" sz="2000" dirty="0" smtClean="0"/>
              <a:t>		</a:t>
            </a:r>
            <a:r>
              <a:rPr lang="en-US" sz="2000" b="1" dirty="0" smtClean="0"/>
              <a:t>22,491 </a:t>
            </a:r>
            <a:r>
              <a:rPr lang="en-US" sz="1400" b="1" dirty="0" smtClean="0"/>
              <a:t>(</a:t>
            </a:r>
            <a:r>
              <a:rPr lang="en-US" sz="1400" b="1" dirty="0"/>
              <a:t>95% CI 20 265 - 24 717)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-</a:t>
            </a:r>
            <a:r>
              <a:rPr lang="en-US" sz="2000" dirty="0" smtClean="0"/>
              <a:t>WHO </a:t>
            </a:r>
            <a:r>
              <a:rPr lang="en-US" sz="2000" dirty="0"/>
              <a:t>estimated rate per 100 000 population (2016) </a:t>
            </a:r>
            <a:r>
              <a:rPr lang="en-US" sz="2000" dirty="0" smtClean="0"/>
              <a:t>	</a:t>
            </a:r>
            <a:r>
              <a:rPr lang="en-US" sz="2000" b="1" dirty="0" smtClean="0"/>
              <a:t>32.7</a:t>
            </a:r>
            <a:endParaRPr lang="th-TH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28461" r="15342" b="17116"/>
          <a:stretch/>
        </p:blipFill>
        <p:spPr bwMode="auto">
          <a:xfrm>
            <a:off x="-6932" y="2708920"/>
            <a:ext cx="9298745" cy="398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93968" y="11663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Thailand </a:t>
            </a:r>
            <a:endParaRPr lang="th-TH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5689" y="6563888"/>
            <a:ext cx="3611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 smtClean="0">
                <a:latin typeface="Sukhumvit Set" pitchFamily="2" charset="-34"/>
                <a:ea typeface="Tahoma" pitchFamily="34" charset="0"/>
                <a:cs typeface="Sukhumvit Set" pitchFamily="2" charset="-34"/>
              </a:rPr>
              <a:t>ที่มา </a:t>
            </a:r>
            <a:r>
              <a:rPr lang="en-US" sz="1200" dirty="0" smtClean="0">
                <a:latin typeface="Sukhumvit Set" pitchFamily="2" charset="-34"/>
                <a:ea typeface="Tahoma" pitchFamily="34" charset="0"/>
                <a:cs typeface="Sukhumvit Set" pitchFamily="2" charset="-34"/>
              </a:rPr>
              <a:t>:Global </a:t>
            </a:r>
            <a:r>
              <a:rPr lang="en-US" sz="1200" dirty="0">
                <a:latin typeface="Sukhumvit Set" pitchFamily="2" charset="-34"/>
                <a:ea typeface="Tahoma" pitchFamily="34" charset="0"/>
                <a:cs typeface="Sukhumvit Set" pitchFamily="2" charset="-34"/>
              </a:rPr>
              <a:t>status report on road safety </a:t>
            </a:r>
            <a:r>
              <a:rPr lang="en-US" sz="1200" dirty="0" smtClean="0">
                <a:latin typeface="Sukhumvit Set" pitchFamily="2" charset="-34"/>
                <a:ea typeface="Tahoma" pitchFamily="34" charset="0"/>
                <a:cs typeface="Sukhumvit Set" pitchFamily="2" charset="-34"/>
              </a:rPr>
              <a:t>2018 </a:t>
            </a:r>
            <a:endParaRPr lang="th-TH" sz="1200" dirty="0">
              <a:latin typeface="Sukhumvit Set" pitchFamily="2" charset="-34"/>
              <a:ea typeface="Tahoma" pitchFamily="34" charset="0"/>
              <a:cs typeface="Sukhumvit Se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2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67544" y="2130425"/>
            <a:ext cx="8424936" cy="2090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700" dirty="0" smtClean="0">
                <a:latin typeface="Sukhumvit Set" pitchFamily="2" charset="-34"/>
                <a:cs typeface="Sukhumvit Set" pitchFamily="2" charset="-34"/>
              </a:rPr>
              <a:t>ทำไม</a:t>
            </a:r>
          </a:p>
          <a:p>
            <a:r>
              <a:rPr lang="th-TH" dirty="0" smtClean="0">
                <a:latin typeface="Sukhumvit Set" pitchFamily="2" charset="-34"/>
                <a:cs typeface="Sukhumvit Set" pitchFamily="2" charset="-34"/>
              </a:rPr>
              <a:t>ต้องมีการสอบสวนอุบัติเหตุ</a:t>
            </a:r>
          </a:p>
        </p:txBody>
      </p:sp>
    </p:spTree>
    <p:extLst>
      <p:ext uri="{BB962C8B-B14F-4D97-AF65-F5344CB8AC3E}">
        <p14:creationId xmlns:p14="http://schemas.microsoft.com/office/powerpoint/2010/main" val="28443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4000" cy="519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915816" y="1284221"/>
            <a:ext cx="2954580" cy="120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652120" y="1369234"/>
            <a:ext cx="3491880" cy="1123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975562" y="2492896"/>
            <a:ext cx="6168437" cy="267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60914" y="5157192"/>
            <a:ext cx="578755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9512" y="1268760"/>
            <a:ext cx="2592288" cy="979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smtClean="0">
                <a:latin typeface="Sukhumvit Set" pitchFamily="2" charset="-34"/>
                <a:cs typeface="Sukhumvit Set" pitchFamily="2" charset="-34"/>
              </a:rPr>
              <a:t>นันทพร กลิ่นจันทร์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94026" y="2400806"/>
            <a:ext cx="2577344" cy="979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28127" y="3658976"/>
            <a:ext cx="2577344" cy="979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86984" y="4931081"/>
            <a:ext cx="2577344" cy="979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87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0" y="6364738"/>
            <a:ext cx="8229600" cy="421507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th-TH" sz="1200" dirty="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200" dirty="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200" dirty="0" err="1" smtClean="0">
                <a:latin typeface="Sukhumvit Set" pitchFamily="2" charset="-34"/>
                <a:cs typeface="Sukhumvit Set" pitchFamily="2" charset="-34"/>
              </a:rPr>
              <a:t>นันท</a:t>
            </a:r>
            <a:r>
              <a:rPr lang="th-TH" sz="1200" dirty="0">
                <a:latin typeface="Sukhumvit Set" pitchFamily="2" charset="-34"/>
                <a:cs typeface="Sukhumvit Set" pitchFamily="2" charset="-34"/>
              </a:rPr>
              <a:t>พร กลิ่น</a:t>
            </a:r>
            <a:r>
              <a:rPr lang="th-TH" sz="1200" dirty="0" smtClean="0">
                <a:latin typeface="Sukhumvit Set" pitchFamily="2" charset="-34"/>
                <a:cs typeface="Sukhumvit Set" pitchFamily="2" charset="-34"/>
              </a:rPr>
              <a:t>จันทร์</a:t>
            </a:r>
            <a:endParaRPr lang="th-TH" sz="1200" dirty="0">
              <a:latin typeface="Sukhumvit Set" pitchFamily="2" charset="-34"/>
              <a:cs typeface="Sukhumvit Set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05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5" t="24366" r="23475" b="13889"/>
          <a:stretch/>
        </p:blipFill>
        <p:spPr bwMode="auto">
          <a:xfrm>
            <a:off x="632205" y="638031"/>
            <a:ext cx="8381528" cy="570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h-TH" sz="1100" dirty="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100" dirty="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100" dirty="0" err="1">
                <a:latin typeface="Sukhumvit Set" pitchFamily="2" charset="-34"/>
                <a:cs typeface="Sukhumvit Set" pitchFamily="2" charset="-34"/>
              </a:rPr>
              <a:t>ณัฐ</a:t>
            </a:r>
            <a:r>
              <a:rPr lang="th-TH" sz="1100" dirty="0">
                <a:latin typeface="Sukhumvit Set" pitchFamily="2" charset="-34"/>
                <a:cs typeface="Sukhumvit Set" pitchFamily="2" charset="-34"/>
              </a:rPr>
              <a:t>พงศ์ บุญตอบ</a:t>
            </a:r>
          </a:p>
        </p:txBody>
      </p:sp>
    </p:spTree>
    <p:extLst>
      <p:ext uri="{BB962C8B-B14F-4D97-AF65-F5344CB8AC3E}">
        <p14:creationId xmlns:p14="http://schemas.microsoft.com/office/powerpoint/2010/main" val="7391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26190" r="24256" b="13096"/>
          <a:stretch/>
        </p:blipFill>
        <p:spPr bwMode="auto">
          <a:xfrm>
            <a:off x="755576" y="908720"/>
            <a:ext cx="776910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762000" y="6364738"/>
            <a:ext cx="8229600" cy="42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h-TH" sz="1100" dirty="0" smtClean="0">
                <a:latin typeface="Sukhumvit Set" pitchFamily="2" charset="-34"/>
                <a:cs typeface="Sukhumvit Set" pitchFamily="2" charset="-34"/>
              </a:rPr>
              <a:t>ที่มา </a:t>
            </a:r>
            <a:r>
              <a:rPr lang="en-US" sz="1100" dirty="0" smtClean="0">
                <a:latin typeface="Sukhumvit Set" pitchFamily="2" charset="-34"/>
                <a:cs typeface="Sukhumvit Set" pitchFamily="2" charset="-34"/>
              </a:rPr>
              <a:t>: </a:t>
            </a:r>
            <a:r>
              <a:rPr lang="th-TH" sz="1100" dirty="0" err="1">
                <a:latin typeface="Sukhumvit Set" pitchFamily="2" charset="-34"/>
                <a:cs typeface="Sukhumvit Set" pitchFamily="2" charset="-34"/>
              </a:rPr>
              <a:t>ณัฐ</a:t>
            </a:r>
            <a:r>
              <a:rPr lang="th-TH" sz="1100" dirty="0">
                <a:latin typeface="Sukhumvit Set" pitchFamily="2" charset="-34"/>
                <a:cs typeface="Sukhumvit Set" pitchFamily="2" charset="-34"/>
              </a:rPr>
              <a:t>พงศ์ บุญตอบ</a:t>
            </a:r>
          </a:p>
        </p:txBody>
      </p:sp>
    </p:spTree>
    <p:extLst>
      <p:ext uri="{BB962C8B-B14F-4D97-AF65-F5344CB8AC3E}">
        <p14:creationId xmlns:p14="http://schemas.microsoft.com/office/powerpoint/2010/main" val="37148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171</Words>
  <Application>Microsoft Office PowerPoint</Application>
  <PresentationFormat>นำเสนอทางหน้าจอ (4:3)</PresentationFormat>
  <Paragraphs>32</Paragraphs>
  <Slides>21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ชุดรูปแบบของ Office</vt:lpstr>
      <vt:lpstr>การประยุกต์ใช้ Haddon’s matrix กับการสอบสวนอุบัติเหตุทางถนน เขตสุขภาพที่ 8</vt:lpstr>
      <vt:lpstr>William Haddon Jr (1926 - 1985) </vt:lpstr>
      <vt:lpstr>งานนำเสนอ PowerPoint</vt:lpstr>
      <vt:lpstr>-Reported road trac fatalities (2016)   21,745 b (79% M, 21% F)  -WHO estimated road trac fatalities (2016)   22,491 (95% CI 20 265 - 24 717)  -WHO estimated rate per 100 000 population (2016)  32.7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Haddon’s matrix</vt:lpstr>
      <vt:lpstr>งานนำเสนอ PowerPoint</vt:lpstr>
      <vt:lpstr>ประโยชน์ของการใช้ Haddon’s matrix</vt:lpstr>
      <vt:lpstr>ตัวอย่างการใช้ Haddon’s matrix ในการสอบสวนอุบัติเหตุ เหตุการณ์รถพยาบาลชนท้ายรถพ่วง จ.ตรัง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14</cp:revision>
  <dcterms:created xsi:type="dcterms:W3CDTF">2019-04-08T16:11:50Z</dcterms:created>
  <dcterms:modified xsi:type="dcterms:W3CDTF">2019-04-09T05:20:44Z</dcterms:modified>
</cp:coreProperties>
</file>